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9" autoAdjust="0"/>
    <p:restoredTop sz="94660"/>
  </p:normalViewPr>
  <p:slideViewPr>
    <p:cSldViewPr>
      <p:cViewPr>
        <p:scale>
          <a:sx n="66" d="100"/>
          <a:sy n="66" d="100"/>
        </p:scale>
        <p:origin x="-1939" y="-46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ta\Documents\UW\Kongres\statystyk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tatystyki%20teraz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tatystyki%20teraz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ta\Documents\UW\Kongres\statystyki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ta\Documents\UW\Kongres\statystyki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ta\Documents\UW\Kongres\statystyki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ta\Documents\UW\Kongres\statystyki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ta\Documents\UW\Kongres\statystyki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tatystyki%20teraz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tatystyki%20teraz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tatystyki%20teraz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v>Uczestnicy Kongresu według płci</c:v>
          </c:tx>
          <c:dLbls>
            <c:dLbl>
              <c:idx val="0"/>
              <c:layout>
                <c:manualLayout>
                  <c:x val="-0.15689304461942302"/>
                  <c:y val="1.1820501603966234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/>
                      <a:t>4</a:t>
                    </a:r>
                    <a:r>
                      <a:rPr lang="en-US" sz="1600" dirty="0"/>
                      <a:t>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304483814523197"/>
                  <c:y val="-5.1571157771945063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/>
                      <a:t>5</a:t>
                    </a:r>
                    <a:r>
                      <a:rPr lang="en-US" sz="1600" dirty="0"/>
                      <a:t>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Arkusz2!$B$1:$B$2</c:f>
              <c:strCache>
                <c:ptCount val="2"/>
                <c:pt idx="0">
                  <c:v>Kobiety</c:v>
                </c:pt>
                <c:pt idx="1">
                  <c:v>Mężczyźni</c:v>
                </c:pt>
              </c:strCache>
            </c:strRef>
          </c:cat>
          <c:val>
            <c:numRef>
              <c:f>Arkusz2!$A$1:$A$2</c:f>
              <c:numCache>
                <c:formatCode>General</c:formatCode>
                <c:ptCount val="2"/>
                <c:pt idx="0">
                  <c:v>188</c:v>
                </c:pt>
                <c:pt idx="1">
                  <c:v>230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>
              <a:latin typeface="Consolas" pitchFamily="49" charset="0"/>
              <a:cs typeface="Consolas" pitchFamily="49" charset="0"/>
            </a:defRPr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dirty="0"/>
                      <a:t>39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Arkusz3!$B$1:$B$5</c:f>
              <c:strCache>
                <c:ptCount val="5"/>
                <c:pt idx="0">
                  <c:v>prof.</c:v>
                </c:pt>
                <c:pt idx="1">
                  <c:v>dr hab.</c:v>
                </c:pt>
                <c:pt idx="2">
                  <c:v>dr</c:v>
                </c:pt>
                <c:pt idx="3">
                  <c:v>mgr</c:v>
                </c:pt>
                <c:pt idx="4">
                  <c:v>studenci/inni</c:v>
                </c:pt>
              </c:strCache>
            </c:strRef>
          </c:cat>
          <c:val>
            <c:numRef>
              <c:f>Arkusz3!$A$1:$A$5</c:f>
              <c:numCache>
                <c:formatCode>General</c:formatCode>
                <c:ptCount val="5"/>
                <c:pt idx="0">
                  <c:v>103</c:v>
                </c:pt>
                <c:pt idx="1">
                  <c:v>39</c:v>
                </c:pt>
                <c:pt idx="2">
                  <c:v>180</c:v>
                </c:pt>
                <c:pt idx="3">
                  <c:v>104</c:v>
                </c:pt>
                <c:pt idx="4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9552000"/>
        <c:axId val="49554560"/>
      </c:barChart>
      <c:catAx>
        <c:axId val="49552000"/>
        <c:scaling>
          <c:orientation val="minMax"/>
        </c:scaling>
        <c:delete val="0"/>
        <c:axPos val="b"/>
        <c:majorTickMark val="none"/>
        <c:minorTickMark val="none"/>
        <c:tickLblPos val="nextTo"/>
        <c:crossAx val="49554560"/>
        <c:crosses val="autoZero"/>
        <c:auto val="1"/>
        <c:lblAlgn val="ctr"/>
        <c:lblOffset val="100"/>
        <c:noMultiLvlLbl val="0"/>
      </c:catAx>
      <c:valAx>
        <c:axId val="49554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49552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Arkusz3!$B$1:$B$5</c:f>
              <c:strCache>
                <c:ptCount val="5"/>
                <c:pt idx="0">
                  <c:v>prof.</c:v>
                </c:pt>
                <c:pt idx="1">
                  <c:v>dr hab.</c:v>
                </c:pt>
                <c:pt idx="2">
                  <c:v>dr</c:v>
                </c:pt>
                <c:pt idx="3">
                  <c:v>mgr</c:v>
                </c:pt>
                <c:pt idx="4">
                  <c:v>studenci/inni</c:v>
                </c:pt>
              </c:strCache>
            </c:strRef>
          </c:cat>
          <c:val>
            <c:numRef>
              <c:f>Arkusz3!$A$1:$A$5</c:f>
              <c:numCache>
                <c:formatCode>General</c:formatCode>
                <c:ptCount val="5"/>
                <c:pt idx="0">
                  <c:v>103</c:v>
                </c:pt>
                <c:pt idx="1">
                  <c:v>39</c:v>
                </c:pt>
                <c:pt idx="2">
                  <c:v>180</c:v>
                </c:pt>
                <c:pt idx="3">
                  <c:v>104</c:v>
                </c:pt>
                <c:pt idx="4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80399412466075193"/>
          <c:y val="0.37344153118789269"/>
          <c:w val="0.18655752039455933"/>
          <c:h val="0.38749332084794813"/>
        </c:manualLayout>
      </c:layout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Arkusz7!$B$1:$B$8</c:f>
              <c:strCache>
                <c:ptCount val="8"/>
                <c:pt idx="0">
                  <c:v>Metodologia badań europejskich</c:v>
                </c:pt>
                <c:pt idx="1">
                  <c:v>Historia Europy</c:v>
                </c:pt>
                <c:pt idx="2">
                  <c:v>Prawo i instytucje europejskie</c:v>
                </c:pt>
                <c:pt idx="3">
                  <c:v>Polityki Unii Europejskiej</c:v>
                </c:pt>
                <c:pt idx="4">
                  <c:v>Europejskie studia subregionalne</c:v>
                </c:pt>
                <c:pt idx="5">
                  <c:v>Kultura, komunikacja, marketing europejski</c:v>
                </c:pt>
                <c:pt idx="6">
                  <c:v>Cywilizacja, kultura i filozofia europejska</c:v>
                </c:pt>
                <c:pt idx="7">
                  <c:v>Inne</c:v>
                </c:pt>
              </c:strCache>
            </c:strRef>
          </c:cat>
          <c:val>
            <c:numRef>
              <c:f>Arkusz7!$A$1:$A$8</c:f>
              <c:numCache>
                <c:formatCode>General</c:formatCode>
                <c:ptCount val="8"/>
                <c:pt idx="0">
                  <c:v>66</c:v>
                </c:pt>
                <c:pt idx="1">
                  <c:v>50</c:v>
                </c:pt>
                <c:pt idx="2">
                  <c:v>194</c:v>
                </c:pt>
                <c:pt idx="3">
                  <c:v>196</c:v>
                </c:pt>
                <c:pt idx="4">
                  <c:v>63</c:v>
                </c:pt>
                <c:pt idx="5">
                  <c:v>49</c:v>
                </c:pt>
                <c:pt idx="6">
                  <c:v>8</c:v>
                </c:pt>
                <c:pt idx="7">
                  <c:v>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5576192"/>
        <c:axId val="45577728"/>
      </c:barChart>
      <c:catAx>
        <c:axId val="45576192"/>
        <c:scaling>
          <c:orientation val="minMax"/>
        </c:scaling>
        <c:delete val="0"/>
        <c:axPos val="b"/>
        <c:majorTickMark val="none"/>
        <c:minorTickMark val="none"/>
        <c:tickLblPos val="nextTo"/>
        <c:crossAx val="45577728"/>
        <c:crosses val="autoZero"/>
        <c:auto val="1"/>
        <c:lblAlgn val="ctr"/>
        <c:lblOffset val="100"/>
        <c:noMultiLvlLbl val="0"/>
      </c:catAx>
      <c:valAx>
        <c:axId val="4557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45576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Arkusz4!$B$1:$B$2</c:f>
              <c:strCache>
                <c:ptCount val="2"/>
                <c:pt idx="0">
                  <c:v>Uczelnie</c:v>
                </c:pt>
                <c:pt idx="1">
                  <c:v>Inne Instytucje</c:v>
                </c:pt>
              </c:strCache>
            </c:strRef>
          </c:cat>
          <c:val>
            <c:numRef>
              <c:f>Arkusz4!$A$1:$A$2</c:f>
              <c:numCache>
                <c:formatCode>General</c:formatCode>
                <c:ptCount val="2"/>
                <c:pt idx="0">
                  <c:v>69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Arkusz5!$B$1:$B$4</c:f>
              <c:strCache>
                <c:ptCount val="4"/>
                <c:pt idx="0">
                  <c:v>Uniwersytety</c:v>
                </c:pt>
                <c:pt idx="1">
                  <c:v>Szkoły wyższe</c:v>
                </c:pt>
                <c:pt idx="2">
                  <c:v>Akademie</c:v>
                </c:pt>
                <c:pt idx="3">
                  <c:v>Politechniki</c:v>
                </c:pt>
              </c:strCache>
            </c:strRef>
          </c:cat>
          <c:val>
            <c:numRef>
              <c:f>Arkusz5!$A$1:$A$4</c:f>
              <c:numCache>
                <c:formatCode>General</c:formatCode>
                <c:ptCount val="4"/>
                <c:pt idx="0">
                  <c:v>41</c:v>
                </c:pt>
                <c:pt idx="1">
                  <c:v>14</c:v>
                </c:pt>
                <c:pt idx="2">
                  <c:v>9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Arkusz6!$B$1:$B$2</c:f>
              <c:strCache>
                <c:ptCount val="2"/>
                <c:pt idx="0">
                  <c:v>Uczelnie zagraniczne</c:v>
                </c:pt>
                <c:pt idx="1">
                  <c:v>Uczelnie polskie</c:v>
                </c:pt>
              </c:strCache>
            </c:strRef>
          </c:cat>
          <c:val>
            <c:numRef>
              <c:f>Arkusz6!$A$1:$A$2</c:f>
              <c:numCache>
                <c:formatCode>General</c:formatCode>
                <c:ptCount val="2"/>
                <c:pt idx="0">
                  <c:v>14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7855104"/>
        <c:axId val="87856640"/>
      </c:barChart>
      <c:catAx>
        <c:axId val="87855104"/>
        <c:scaling>
          <c:orientation val="minMax"/>
        </c:scaling>
        <c:delete val="0"/>
        <c:axPos val="l"/>
        <c:majorTickMark val="none"/>
        <c:minorTickMark val="none"/>
        <c:tickLblPos val="nextTo"/>
        <c:crossAx val="87856640"/>
        <c:crosses val="autoZero"/>
        <c:auto val="1"/>
        <c:lblAlgn val="ctr"/>
        <c:lblOffset val="100"/>
        <c:noMultiLvlLbl val="0"/>
      </c:catAx>
      <c:valAx>
        <c:axId val="8785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78551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Arkusz1!$B$1:$B$36</c:f>
              <c:strCache>
                <c:ptCount val="36"/>
                <c:pt idx="0">
                  <c:v>Uniwersytet Warszawski</c:v>
                </c:pt>
                <c:pt idx="1">
                  <c:v>Uniwersytet Jagielloński</c:v>
                </c:pt>
                <c:pt idx="2">
                  <c:v>Uniwersytet Wrocławski</c:v>
                </c:pt>
                <c:pt idx="3">
                  <c:v>Uniwersytet Marii Skłodowskiej-Curie w Lublinie</c:v>
                </c:pt>
                <c:pt idx="4">
                  <c:v>Uniwersytet im. Adama Mickiewicza w Poznaniu</c:v>
                </c:pt>
                <c:pt idx="5">
                  <c:v>Katolicki Uniwersytet Lubelski Jana Pawła II</c:v>
                </c:pt>
                <c:pt idx="6">
                  <c:v>Szkoła Główna Handlowa</c:v>
                </c:pt>
                <c:pt idx="7">
                  <c:v>Uniwersytet Opolski</c:v>
                </c:pt>
                <c:pt idx="8">
                  <c:v>Uniwersytet Kardynała Stefana Wyszyńskiego</c:v>
                </c:pt>
                <c:pt idx="9">
                  <c:v>Uniwersytet Jana Kochanowskiego</c:v>
                </c:pt>
                <c:pt idx="10">
                  <c:v>Uniwersytet Szczeciński</c:v>
                </c:pt>
                <c:pt idx="11">
                  <c:v>Uniwersytet im. Mikołaja Kopernika w Toruniu</c:v>
                </c:pt>
                <c:pt idx="12">
                  <c:v>Polska Akademia Nauk</c:v>
                </c:pt>
                <c:pt idx="13">
                  <c:v>Uniwersytet Ekonomiczny w Krakowie</c:v>
                </c:pt>
                <c:pt idx="14">
                  <c:v>Uniwersytet Łódzki</c:v>
                </c:pt>
                <c:pt idx="15">
                  <c:v>Uniwersytet Gdański</c:v>
                </c:pt>
                <c:pt idx="16">
                  <c:v>Uniwersytet Śląski w Katowicach</c:v>
                </c:pt>
                <c:pt idx="17">
                  <c:v>Uniwersytet w Białymstoku</c:v>
                </c:pt>
                <c:pt idx="18">
                  <c:v>Uniwersytet Ekonomiczny w Poznaniu</c:v>
                </c:pt>
                <c:pt idx="19">
                  <c:v>Uniwersytet Pedagogiczny w Krakowie</c:v>
                </c:pt>
                <c:pt idx="20">
                  <c:v>Akademia im. Jana Długosza w Częstochowie</c:v>
                </c:pt>
                <c:pt idx="21">
                  <c:v>Uczelnia Techniczno-Handlowa im. Heleny Chodkowskiej</c:v>
                </c:pt>
                <c:pt idx="22">
                  <c:v>Wołyński Uniwersytet Narodowy Ukrainy im. Łesi Ukrainki</c:v>
                </c:pt>
                <c:pt idx="23">
                  <c:v>Politechnika Warszawska</c:v>
                </c:pt>
                <c:pt idx="24">
                  <c:v>Politechnika Wrocławska</c:v>
                </c:pt>
                <c:pt idx="25">
                  <c:v>University of Birmingham</c:v>
                </c:pt>
                <c:pt idx="26">
                  <c:v>Krakowska Akademia im. Andrzeja Frycza Modrzewskiego</c:v>
                </c:pt>
                <c:pt idx="27">
                  <c:v>Uniwersytet Przyrodniczo-Humanistyczny w Siedlcach</c:v>
                </c:pt>
                <c:pt idx="28">
                  <c:v>Wojskowa Akademia Techniczna</c:v>
                </c:pt>
                <c:pt idx="29">
                  <c:v>Collegium Civitas</c:v>
                </c:pt>
                <c:pt idx="30">
                  <c:v>Politechnika Gdańska</c:v>
                </c:pt>
                <c:pt idx="31">
                  <c:v>Państwowa Wyższa Szkoła Zawodowa im. Jakuba z Paradyża</c:v>
                </c:pt>
                <c:pt idx="32">
                  <c:v>Politechnika Rzeszowska</c:v>
                </c:pt>
                <c:pt idx="33">
                  <c:v>Uniwersytet Zielonogórski</c:v>
                </c:pt>
                <c:pt idx="34">
                  <c:v>Dolnośląska Szkoła Wyższa we Wrocławiu</c:v>
                </c:pt>
                <c:pt idx="35">
                  <c:v>Uniwersytet Medyczny w Lublinie</c:v>
                </c:pt>
              </c:strCache>
            </c:strRef>
          </c:cat>
          <c:val>
            <c:numRef>
              <c:f>Arkusz1!$A$1:$A$36</c:f>
              <c:numCache>
                <c:formatCode>General</c:formatCode>
                <c:ptCount val="36"/>
                <c:pt idx="0">
                  <c:v>97</c:v>
                </c:pt>
                <c:pt idx="1">
                  <c:v>33</c:v>
                </c:pt>
                <c:pt idx="2">
                  <c:v>25</c:v>
                </c:pt>
                <c:pt idx="3">
                  <c:v>21</c:v>
                </c:pt>
                <c:pt idx="4">
                  <c:v>19</c:v>
                </c:pt>
                <c:pt idx="5">
                  <c:v>18</c:v>
                </c:pt>
                <c:pt idx="6">
                  <c:v>16</c:v>
                </c:pt>
                <c:pt idx="7">
                  <c:v>14</c:v>
                </c:pt>
                <c:pt idx="8">
                  <c:v>11</c:v>
                </c:pt>
                <c:pt idx="9">
                  <c:v>11</c:v>
                </c:pt>
                <c:pt idx="10">
                  <c:v>9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08581632"/>
        <c:axId val="108635648"/>
      </c:barChart>
      <c:catAx>
        <c:axId val="108581632"/>
        <c:scaling>
          <c:orientation val="minMax"/>
        </c:scaling>
        <c:delete val="0"/>
        <c:axPos val="l"/>
        <c:majorTickMark val="none"/>
        <c:minorTickMark val="none"/>
        <c:tickLblPos val="nextTo"/>
        <c:crossAx val="108635648"/>
        <c:crosses val="autoZero"/>
        <c:auto val="1"/>
        <c:lblAlgn val="ctr"/>
        <c:lblOffset val="100"/>
        <c:noMultiLvlLbl val="0"/>
      </c:catAx>
      <c:valAx>
        <c:axId val="10863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8581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Panele zamawiane/ogólnodostępne</c:v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dirty="0"/>
                      <a:t>61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Arkusz8!$C$18:$C$20</c:f>
              <c:strCache>
                <c:ptCount val="3"/>
                <c:pt idx="0">
                  <c:v>Dzień 1</c:v>
                </c:pt>
                <c:pt idx="1">
                  <c:v>Dzień 2</c:v>
                </c:pt>
                <c:pt idx="2">
                  <c:v>Dzień 3</c:v>
                </c:pt>
              </c:strCache>
            </c:strRef>
          </c:cat>
          <c:val>
            <c:numRef>
              <c:f>(Arkusz8!$A$3,Arkusz8!$A$8,Arkusz8!$A$13)</c:f>
              <c:numCache>
                <c:formatCode>General</c:formatCode>
                <c:ptCount val="3"/>
                <c:pt idx="0">
                  <c:v>15</c:v>
                </c:pt>
                <c:pt idx="1">
                  <c:v>61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49587328"/>
        <c:axId val="74900992"/>
        <c:axId val="0"/>
      </c:bar3DChart>
      <c:catAx>
        <c:axId val="49587328"/>
        <c:scaling>
          <c:orientation val="minMax"/>
        </c:scaling>
        <c:delete val="0"/>
        <c:axPos val="b"/>
        <c:majorTickMark val="none"/>
        <c:minorTickMark val="none"/>
        <c:tickLblPos val="nextTo"/>
        <c:crossAx val="74900992"/>
        <c:crosses val="autoZero"/>
        <c:auto val="1"/>
        <c:lblAlgn val="ctr"/>
        <c:lblOffset val="100"/>
        <c:noMultiLvlLbl val="0"/>
      </c:catAx>
      <c:valAx>
        <c:axId val="74900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495873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Liczba wystąpień</c:v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dirty="0"/>
                      <a:t>76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dirty="0"/>
                      <a:t>424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 dirty="0"/>
                      <a:t>103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Arkusz8!$C$18:$C$20</c:f>
              <c:strCache>
                <c:ptCount val="3"/>
                <c:pt idx="0">
                  <c:v>Dzień 1</c:v>
                </c:pt>
                <c:pt idx="1">
                  <c:v>Dzień 2</c:v>
                </c:pt>
                <c:pt idx="2">
                  <c:v>Dzień 3</c:v>
                </c:pt>
              </c:strCache>
            </c:strRef>
          </c:cat>
          <c:val>
            <c:numRef>
              <c:f>Arkusz9!$A$1:$A$3</c:f>
              <c:numCache>
                <c:formatCode>General</c:formatCode>
                <c:ptCount val="3"/>
                <c:pt idx="0">
                  <c:v>76</c:v>
                </c:pt>
                <c:pt idx="1">
                  <c:v>424</c:v>
                </c:pt>
                <c:pt idx="2">
                  <c:v>103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48521216"/>
        <c:axId val="49552768"/>
        <c:axId val="0"/>
      </c:bar3DChart>
      <c:catAx>
        <c:axId val="48521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49552768"/>
        <c:crosses val="autoZero"/>
        <c:auto val="1"/>
        <c:lblAlgn val="ctr"/>
        <c:lblOffset val="100"/>
        <c:noMultiLvlLbl val="0"/>
      </c:catAx>
      <c:valAx>
        <c:axId val="4955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485212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250D8-5E93-4F7A-A94C-8ABC911FC001}" type="datetimeFigureOut">
              <a:rPr lang="pl-PL" smtClean="0"/>
              <a:pPr/>
              <a:t>2015-02-19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FD2EF-DB02-4C17-AEC0-5BF6FA7D4A2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/>
          <p:nvPr/>
        </p:nvPicPr>
        <p:blipFill>
          <a:blip r:embed="rId2" cstate="print"/>
          <a:srcRect b="3594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251520" y="5661248"/>
            <a:ext cx="55911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pl-PL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onsolas" pitchFamily="49" charset="0"/>
                <a:cs typeface="Arial" pitchFamily="34" charset="0"/>
              </a:rPr>
              <a:t>I Ogólnopolski Kongres Europeistyki w liczbach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pl-PL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onsolas" pitchFamily="49" charset="0"/>
                <a:cs typeface="Arial" pitchFamily="34" charset="0"/>
              </a:rPr>
              <a:t>opracowała: mgr Marta Rojewska </a:t>
            </a:r>
            <a:br>
              <a:rPr kumimoji="0" lang="pl-PL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onsolas" pitchFamily="49" charset="0"/>
                <a:cs typeface="Arial" pitchFamily="34" charset="0"/>
              </a:rPr>
            </a:br>
            <a:r>
              <a:rPr kumimoji="0" lang="pl-PL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onsolas" pitchFamily="49" charset="0"/>
                <a:cs typeface="Arial" pitchFamily="34" charset="0"/>
              </a:rPr>
              <a:t>	      Instytut Europeistyki, Uniwersytet Warszawski</a:t>
            </a:r>
            <a:endParaRPr kumimoji="0" lang="pl-PL" sz="13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Consolas" pitchFamily="49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780928"/>
            <a:ext cx="7772400" cy="1362075"/>
          </a:xfrm>
        </p:spPr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Consolas" pitchFamily="49" charset="0"/>
                <a:cs typeface="Consolas" pitchFamily="49" charset="0"/>
              </a:rPr>
              <a:t>Uczestnicy</a:t>
            </a:r>
            <a:br>
              <a:rPr lang="pl-PL" sz="4400" dirty="0" smtClean="0">
                <a:latin typeface="Consolas" pitchFamily="49" charset="0"/>
                <a:cs typeface="Consolas" pitchFamily="49" charset="0"/>
              </a:rPr>
            </a:br>
            <a:r>
              <a:rPr lang="pl-PL" sz="4400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pl-PL" sz="4400" dirty="0" smtClean="0">
                <a:latin typeface="Consolas" pitchFamily="49" charset="0"/>
                <a:cs typeface="Consolas" pitchFamily="49" charset="0"/>
              </a:rPr>
            </a:br>
            <a:r>
              <a:rPr lang="pl-PL" sz="2400" dirty="0" smtClean="0">
                <a:latin typeface="Consolas" pitchFamily="49" charset="0"/>
                <a:cs typeface="Consolas" pitchFamily="49" charset="0"/>
              </a:rPr>
              <a:t>Liczba zarejestrowanych Uczestników: 443</a:t>
            </a:r>
            <a:r>
              <a:rPr lang="pl-PL" sz="4400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pl-PL" sz="4400" dirty="0" smtClean="0">
                <a:latin typeface="Consolas" pitchFamily="49" charset="0"/>
                <a:cs typeface="Consolas" pitchFamily="49" charset="0"/>
              </a:rPr>
            </a:br>
            <a:endParaRPr lang="pl-PL" sz="4400" dirty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Consolas" pitchFamily="49" charset="0"/>
                <a:cs typeface="Consolas" pitchFamily="49" charset="0"/>
              </a:rPr>
              <a:t>Uczestnicy według płci w procentach</a:t>
            </a:r>
            <a:endParaRPr lang="pl-PL" dirty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Consolas" pitchFamily="49" charset="0"/>
                <a:cs typeface="Consolas" pitchFamily="49" charset="0"/>
              </a:rPr>
              <a:t>Liczba Uczestników według tytułów naukowych</a:t>
            </a:r>
            <a:endParaRPr lang="pl-PL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527843"/>
              </p:ext>
            </p:extLst>
          </p:nvPr>
        </p:nvGraphicFramePr>
        <p:xfrm>
          <a:off x="467544" y="1196752"/>
          <a:ext cx="820891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Consolas" pitchFamily="49" charset="0"/>
                <a:cs typeface="Consolas" pitchFamily="49" charset="0"/>
              </a:rPr>
              <a:t>Uczestnicy Kongresu według tytułów naukowych w procentach</a:t>
            </a:r>
            <a:endParaRPr lang="pl-PL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167697"/>
              </p:ext>
            </p:extLst>
          </p:nvPr>
        </p:nvGraphicFramePr>
        <p:xfrm>
          <a:off x="611560" y="1412776"/>
          <a:ext cx="806489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2100" b="1" dirty="0">
                <a:latin typeface="Consolas" pitchFamily="49" charset="0"/>
                <a:cs typeface="Consolas" pitchFamily="49" charset="0"/>
              </a:rPr>
              <a:t>Liczba Uczestników I Ogólnopolskiego Kongresu Europeistyki zgodnie z charakterem związku z </a:t>
            </a:r>
            <a:r>
              <a:rPr lang="pl-PL" sz="2100" b="1" dirty="0" smtClean="0">
                <a:latin typeface="Consolas" pitchFamily="49" charset="0"/>
                <a:cs typeface="Consolas" pitchFamily="49" charset="0"/>
              </a:rPr>
              <a:t>europeistyką</a:t>
            </a:r>
            <a:br>
              <a:rPr lang="pl-PL" sz="2100" b="1" dirty="0" smtClean="0">
                <a:latin typeface="Consolas" pitchFamily="49" charset="0"/>
                <a:cs typeface="Consolas" pitchFamily="49" charset="0"/>
              </a:rPr>
            </a:br>
            <a:r>
              <a:rPr lang="pl-PL" sz="21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600" b="1" dirty="0">
                <a:latin typeface="Consolas" pitchFamily="49" charset="0"/>
                <a:cs typeface="Consolas" pitchFamily="49" charset="0"/>
              </a:rPr>
              <a:t>(Uczestnicy mieli możliwość zakreślenia więcej </a:t>
            </a:r>
            <a:r>
              <a:rPr lang="pl-PL" sz="1600" b="1" dirty="0" smtClean="0">
                <a:latin typeface="Consolas" pitchFamily="49" charset="0"/>
                <a:cs typeface="Consolas" pitchFamily="49" charset="0"/>
              </a:rPr>
              <a:t>niż </a:t>
            </a:r>
            <a:r>
              <a:rPr lang="pl-PL" sz="1600" b="1" dirty="0">
                <a:latin typeface="Consolas" pitchFamily="49" charset="0"/>
                <a:cs typeface="Consolas" pitchFamily="49" charset="0"/>
              </a:rPr>
              <a:t>jednej opcji)</a:t>
            </a:r>
            <a:endParaRPr lang="pl-PL" sz="1600" dirty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22313" y="2996952"/>
            <a:ext cx="7772400" cy="1362075"/>
          </a:xfrm>
        </p:spPr>
        <p:txBody>
          <a:bodyPr/>
          <a:lstStyle/>
          <a:p>
            <a:r>
              <a:rPr lang="pl-PL" dirty="0">
                <a:latin typeface="Consolas" pitchFamily="49" charset="0"/>
                <a:cs typeface="Consolas" pitchFamily="49" charset="0"/>
              </a:rPr>
              <a:t>Instytucje reprezentowane przez Uczestników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dirty="0">
                <a:latin typeface="Consolas" pitchFamily="49" charset="0"/>
                <a:cs typeface="Consolas" pitchFamily="49" charset="0"/>
              </a:rPr>
              <a:t>Liczba instytucji i uczelni reprezentowanych przez Uczestników </a:t>
            </a:r>
            <a:br>
              <a:rPr lang="pl-PL" sz="3200" b="1" dirty="0">
                <a:latin typeface="Consolas" pitchFamily="49" charset="0"/>
                <a:cs typeface="Consolas" pitchFamily="49" charset="0"/>
              </a:rPr>
            </a:br>
            <a:r>
              <a:rPr lang="pl-PL" sz="3200" b="1" dirty="0">
                <a:latin typeface="Consolas" pitchFamily="49" charset="0"/>
                <a:cs typeface="Consolas" pitchFamily="49" charset="0"/>
              </a:rPr>
              <a:t>Kongresu</a:t>
            </a:r>
            <a:endParaRPr lang="pl-PL" sz="3200" dirty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>
                <a:latin typeface="Consolas" pitchFamily="49" charset="0"/>
                <a:cs typeface="Consolas" pitchFamily="49" charset="0"/>
              </a:rPr>
              <a:t>Procentowy udział poszczególnych rodzajów uczelni w ich całkowitej liczbie</a:t>
            </a:r>
            <a:endParaRPr lang="pl-PL" sz="3600" dirty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611560" y="1844824"/>
          <a:ext cx="741682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Consolas" pitchFamily="49" charset="0"/>
                <a:cs typeface="Consolas" pitchFamily="49" charset="0"/>
              </a:rPr>
              <a:t>Uczelnie polskie i zagraniczne w </a:t>
            </a:r>
            <a:r>
              <a:rPr lang="pl-PL" b="1" dirty="0" smtClean="0">
                <a:latin typeface="Consolas" pitchFamily="49" charset="0"/>
                <a:cs typeface="Consolas" pitchFamily="49" charset="0"/>
              </a:rPr>
              <a:t>procentach</a:t>
            </a:r>
            <a:endParaRPr lang="pl-PL" dirty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755576" y="1916832"/>
          <a:ext cx="763284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755576" y="1"/>
            <a:ext cx="8208912" cy="6858000"/>
            <a:chOff x="755576" y="1"/>
            <a:chExt cx="8208912" cy="6858000"/>
          </a:xfrm>
        </p:grpSpPr>
        <p:graphicFrame>
          <p:nvGraphicFramePr>
            <p:cNvPr id="2" name="Wykres 1"/>
            <p:cNvGraphicFramePr/>
            <p:nvPr>
              <p:extLst>
                <p:ext uri="{D42A27DB-BD31-4B8C-83A1-F6EECF244321}">
                  <p14:modId xmlns:p14="http://schemas.microsoft.com/office/powerpoint/2010/main" val="281465824"/>
                </p:ext>
              </p:extLst>
            </p:nvPr>
          </p:nvGraphicFramePr>
          <p:xfrm>
            <a:off x="755576" y="1"/>
            <a:ext cx="7488832" cy="6858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pole tekstowe 2"/>
            <p:cNvSpPr txBox="1"/>
            <p:nvPr/>
          </p:nvSpPr>
          <p:spPr>
            <a:xfrm>
              <a:off x="5580112" y="836712"/>
              <a:ext cx="3384376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>
                  <a:latin typeface="Consolas" pitchFamily="49" charset="0"/>
                  <a:cs typeface="Consolas" pitchFamily="49" charset="0"/>
                </a:rPr>
                <a:t>Liczba Uczestników z poszczególnych uczelni </a:t>
              </a:r>
            </a:p>
            <a:p>
              <a:r>
                <a:rPr lang="pl-PL" sz="1400" b="1" dirty="0" smtClean="0">
                  <a:latin typeface="Consolas" pitchFamily="49" charset="0"/>
                  <a:cs typeface="Consolas" pitchFamily="49" charset="0"/>
                </a:rPr>
                <a:t>(na wykresie nie</a:t>
              </a:r>
              <a:r>
                <a:rPr lang="pl-PL" sz="1400" dirty="0" smtClean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pl-PL" sz="1400" b="1" dirty="0" smtClean="0">
                  <a:latin typeface="Consolas" pitchFamily="49" charset="0"/>
                  <a:cs typeface="Consolas" pitchFamily="49" charset="0"/>
                </a:rPr>
                <a:t>uwzględniono 30 uczelni, z których każda reprezentowana jest przez tylko jednego Uczestnika)</a:t>
              </a:r>
              <a:endParaRPr lang="pl-PL" sz="1400" dirty="0" smtClean="0">
                <a:latin typeface="Consolas" pitchFamily="49" charset="0"/>
                <a:cs typeface="Consolas" pitchFamily="49" charset="0"/>
              </a:endParaRPr>
            </a:p>
            <a:p>
              <a:endParaRPr lang="pl-PL" dirty="0"/>
            </a:p>
          </p:txBody>
        </p:sp>
      </p:grp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079589"/>
              </p:ext>
            </p:extLst>
          </p:nvPr>
        </p:nvGraphicFramePr>
        <p:xfrm>
          <a:off x="1115616" y="188641"/>
          <a:ext cx="6696744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827584" y="2852936"/>
            <a:ext cx="7772400" cy="13620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itchFamily="49" charset="0"/>
                <a:ea typeface="+mj-ea"/>
                <a:cs typeface="Consolas" pitchFamily="49" charset="0"/>
              </a:rPr>
              <a:t>Panele</a:t>
            </a:r>
            <a:r>
              <a:rPr kumimoji="0" lang="pl-P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itchFamily="49" charset="0"/>
                <a:ea typeface="+mj-ea"/>
                <a:cs typeface="Consolas" pitchFamily="49" charset="0"/>
              </a:rPr>
              <a:t/>
            </a:r>
            <a:br>
              <a:rPr kumimoji="0" lang="pl-P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itchFamily="49" charset="0"/>
                <a:ea typeface="+mj-ea"/>
                <a:cs typeface="Consolas" pitchFamily="49" charset="0"/>
              </a:rPr>
            </a:br>
            <a:r>
              <a:rPr kumimoji="0" lang="pl-P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itchFamily="49" charset="0"/>
                <a:ea typeface="+mj-ea"/>
                <a:cs typeface="Consolas" pitchFamily="49" charset="0"/>
              </a:rPr>
              <a:t/>
            </a:r>
            <a:br>
              <a:rPr kumimoji="0" lang="pl-P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itchFamily="49" charset="0"/>
                <a:ea typeface="+mj-ea"/>
                <a:cs typeface="Consolas" pitchFamily="49" charset="0"/>
              </a:rPr>
            </a:br>
            <a:r>
              <a:rPr lang="pl-PL" sz="3200" dirty="0">
                <a:latin typeface="Consolas" pitchFamily="49" charset="0"/>
                <a:cs typeface="Consolas" pitchFamily="49" charset="0"/>
              </a:rPr>
              <a:t>Liczba całkowita paneli: </a:t>
            </a:r>
            <a:r>
              <a:rPr lang="pl-PL" sz="3200" dirty="0" smtClean="0">
                <a:latin typeface="Consolas" pitchFamily="49" charset="0"/>
                <a:cs typeface="Consolas" pitchFamily="49" charset="0"/>
              </a:rPr>
              <a:t>95</a:t>
            </a:r>
          </a:p>
          <a:p>
            <a:pPr algn="ctr">
              <a:spcBef>
                <a:spcPct val="0"/>
              </a:spcBef>
            </a:pPr>
            <a:endParaRPr lang="pl-PL" sz="2400" dirty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Consolas" pitchFamily="49" charset="0"/>
                <a:cs typeface="Consolas" pitchFamily="49" charset="0"/>
              </a:rPr>
              <a:t>Liczba </a:t>
            </a:r>
            <a:r>
              <a:rPr lang="pl-PL" dirty="0" smtClean="0">
                <a:latin typeface="Consolas" pitchFamily="49" charset="0"/>
                <a:cs typeface="Consolas" pitchFamily="49" charset="0"/>
              </a:rPr>
              <a:t>paneli zamawianych/ogólnodostępnych </a:t>
            </a:r>
            <a:r>
              <a:rPr lang="pl-PL" dirty="0">
                <a:latin typeface="Consolas" pitchFamily="49" charset="0"/>
                <a:cs typeface="Consolas" pitchFamily="49" charset="0"/>
              </a:rPr>
              <a:t>z podziałem na dni</a:t>
            </a: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846384"/>
              </p:ext>
            </p:extLst>
          </p:nvPr>
        </p:nvGraphicFramePr>
        <p:xfrm>
          <a:off x="323528" y="1124744"/>
          <a:ext cx="864096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onsolas" pitchFamily="49" charset="0"/>
                <a:cs typeface="Consolas" pitchFamily="49" charset="0"/>
              </a:rPr>
              <a:t>Całkowita liczba wystąpień panelowych: </a:t>
            </a:r>
            <a:r>
              <a:rPr lang="pl-PL" dirty="0" smtClean="0">
                <a:latin typeface="Consolas" pitchFamily="49" charset="0"/>
                <a:cs typeface="Consolas" pitchFamily="49" charset="0"/>
              </a:rPr>
              <a:t>603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en-US" dirty="0" smtClean="0">
                <a:latin typeface="Consolas" pitchFamily="49" charset="0"/>
                <a:cs typeface="Consolas" pitchFamily="49" charset="0"/>
              </a:rPr>
            </a:br>
            <a:r>
              <a:rPr lang="en-US" dirty="0">
                <a:latin typeface="Consolas" pitchFamily="49" charset="0"/>
                <a:cs typeface="Consolas" pitchFamily="49" charset="0"/>
              </a:rPr>
              <a:t/>
            </a:r>
            <a:br>
              <a:rPr lang="en-US" dirty="0">
                <a:latin typeface="Consolas" pitchFamily="49" charset="0"/>
                <a:cs typeface="Consolas" pitchFamily="49" charset="0"/>
              </a:rPr>
            </a:br>
            <a:r>
              <a:rPr lang="en-US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en-US" dirty="0" smtClean="0">
                <a:latin typeface="Consolas" pitchFamily="49" charset="0"/>
                <a:cs typeface="Consolas" pitchFamily="49" charset="0"/>
              </a:rPr>
            </a:br>
            <a:r>
              <a:rPr lang="pl-PL" dirty="0">
                <a:latin typeface="Consolas" pitchFamily="49" charset="0"/>
                <a:cs typeface="Consolas" pitchFamily="49" charset="0"/>
              </a:rPr>
              <a:t>Średnio podczas jednego panelu </a:t>
            </a:r>
            <a:r>
              <a:rPr lang="pl-PL" dirty="0" smtClean="0">
                <a:latin typeface="Consolas" pitchFamily="49" charset="0"/>
                <a:cs typeface="Consolas" pitchFamily="49" charset="0"/>
              </a:rPr>
              <a:t>wystąpiło: </a:t>
            </a:r>
            <a:r>
              <a:rPr lang="pl-PL" dirty="0" smtClean="0">
                <a:latin typeface="Consolas" pitchFamily="49" charset="0"/>
                <a:cs typeface="Consolas" pitchFamily="49" charset="0"/>
              </a:rPr>
              <a:t>6</a:t>
            </a:r>
            <a:r>
              <a:rPr lang="pl-PL" dirty="0" smtClean="0">
                <a:latin typeface="Consolas" pitchFamily="49" charset="0"/>
                <a:cs typeface="Consolas" pitchFamily="49" charset="0"/>
              </a:rPr>
              <a:t>,3 </a:t>
            </a:r>
            <a:r>
              <a:rPr lang="pl-PL" dirty="0" smtClean="0">
                <a:latin typeface="Consolas" pitchFamily="49" charset="0"/>
                <a:cs typeface="Consolas" pitchFamily="49" charset="0"/>
              </a:rPr>
              <a:t>Uczestników</a:t>
            </a:r>
            <a:r>
              <a:rPr lang="pl-PL" dirty="0">
                <a:latin typeface="Consolas" pitchFamily="49" charset="0"/>
                <a:cs typeface="Consolas" pitchFamily="49" charset="0"/>
              </a:rPr>
              <a:t/>
            </a:r>
            <a:br>
              <a:rPr lang="pl-PL" dirty="0">
                <a:latin typeface="Consolas" pitchFamily="49" charset="0"/>
                <a:cs typeface="Consolas" pitchFamily="49" charset="0"/>
              </a:rPr>
            </a:br>
            <a:endParaRPr lang="pl-PL" dirty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Liczba wystąpień panelowych podczas poszczególnych dni Kongresu</a:t>
            </a:r>
            <a:r>
              <a:rPr lang="pl-PL" dirty="0" smtClean="0"/>
              <a:t>.</a:t>
            </a:r>
            <a:endParaRPr lang="pl-PL" dirty="0"/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7835140"/>
              </p:ext>
            </p:extLst>
          </p:nvPr>
        </p:nvGraphicFramePr>
        <p:xfrm>
          <a:off x="467544" y="836712"/>
          <a:ext cx="8352928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127</Words>
  <Application>Microsoft Office PowerPoint</Application>
  <PresentationFormat>Pokaz na ekranie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Prezentacja programu PowerPoint</vt:lpstr>
      <vt:lpstr>Uczestnicy  Liczba zarejestrowanych Uczestników: 443 </vt:lpstr>
      <vt:lpstr>Uczestnicy według płci w procentach</vt:lpstr>
      <vt:lpstr>Liczba Uczestników według tytułów naukowych</vt:lpstr>
      <vt:lpstr>Uczestnicy Kongresu według tytułów naukowych w procentach</vt:lpstr>
      <vt:lpstr>Liczba Uczestników I Ogólnopolskiego Kongresu Europeistyki zgodnie z charakterem związku z europeistyką  (Uczestnicy mieli możliwość zakreślenia więcej niż jednej opcji)</vt:lpstr>
      <vt:lpstr>Instytucje reprezentowane przez Uczestników </vt:lpstr>
      <vt:lpstr>Liczba instytucji i uczelni reprezentowanych przez Uczestników  Kongresu</vt:lpstr>
      <vt:lpstr>Procentowy udział poszczególnych rodzajów uczelni w ich całkowitej liczbie</vt:lpstr>
      <vt:lpstr>Uczelnie polskie i zagraniczne w procentach</vt:lpstr>
      <vt:lpstr>Prezentacja programu PowerPoint</vt:lpstr>
      <vt:lpstr>Prezentacja programu PowerPoint</vt:lpstr>
      <vt:lpstr>Liczba paneli zamawianych/ogólnodostępnych z podziałem na dni</vt:lpstr>
      <vt:lpstr>Całkowita liczba wystąpień panelowych: 603   Średnio podczas jednego panelu wystąpiło: 6,3 Uczestników </vt:lpstr>
      <vt:lpstr>Liczba wystąpień panelowych podczas poszczególnych dni Kongresu.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Marta</dc:creator>
  <cp:lastModifiedBy>Pawel1</cp:lastModifiedBy>
  <cp:revision>13</cp:revision>
  <dcterms:created xsi:type="dcterms:W3CDTF">2014-09-18T20:41:56Z</dcterms:created>
  <dcterms:modified xsi:type="dcterms:W3CDTF">2015-02-19T22:20:03Z</dcterms:modified>
</cp:coreProperties>
</file>